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8" r:id="rId2"/>
    <p:sldId id="289" r:id="rId3"/>
    <p:sldId id="290" r:id="rId4"/>
    <p:sldId id="297" r:id="rId5"/>
    <p:sldId id="296" r:id="rId6"/>
    <p:sldId id="292" r:id="rId7"/>
    <p:sldId id="293" r:id="rId8"/>
    <p:sldId id="288" r:id="rId9"/>
    <p:sldId id="298" r:id="rId10"/>
    <p:sldId id="299" r:id="rId11"/>
    <p:sldId id="294" r:id="rId12"/>
    <p:sldId id="29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6B1"/>
    <a:srgbClr val="024EA2"/>
    <a:srgbClr val="024B9C"/>
    <a:srgbClr val="035DC1"/>
    <a:srgbClr val="004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09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39EFE-0303-44F6-9A16-FD3B5E015DB1}" type="datetimeFigureOut">
              <a:rPr lang="en-GB" smtClean="0"/>
              <a:t>21/04/2021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04766-77AF-4EBE-9704-229FD5F6AD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9881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926D1-0013-4A80-B64E-9D824EE65210}" type="datetimeFigureOut">
              <a:rPr lang="en-GB" smtClean="0"/>
              <a:t>21/04/2021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F2995-AB43-4B7C-B8CD-9DC7C3692A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7846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yintracomm.ec.europa.eu/corp/intellectual-property/Documents/2019_Reuse-guidelines%28CC-BY%29.pd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441B25-C4D1-47DB-817D-B9C4FC5392F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525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F2995-AB43-4B7C-B8CD-9DC7C3692A9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565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Update/add/delete parts of the</a:t>
            </a:r>
            <a:r>
              <a:rPr lang="en-IE" baseline="0" dirty="0" smtClean="0"/>
              <a:t> copy right notice where appropriate.</a:t>
            </a:r>
          </a:p>
          <a:p>
            <a:r>
              <a:rPr lang="en-IE" baseline="0" dirty="0" smtClean="0"/>
              <a:t>More information: </a:t>
            </a:r>
            <a:r>
              <a:rPr lang="en-GB" dirty="0" smtClean="0">
                <a:hlinkClick r:id="rId3"/>
              </a:rPr>
              <a:t>https://myintracomm.ec.europa.eu/corp/intellectual-property/Documents/2019_Reuse-guidelines%28CC-BY%29.pdf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F2995-AB43-4B7C-B8CD-9DC7C3692A9C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7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07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0" y="1078173"/>
            <a:ext cx="12192000" cy="5779827"/>
          </a:xfrm>
          <a:prstGeom prst="rect">
            <a:avLst/>
          </a:prstGeom>
          <a:solidFill>
            <a:srgbClr val="035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33" y="258042"/>
            <a:ext cx="1659793" cy="11524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71350" y="1992572"/>
            <a:ext cx="10065224" cy="2149523"/>
          </a:xfrm>
        </p:spPr>
        <p:txBody>
          <a:bodyPr wrap="none" anchor="t">
            <a:noAutofit/>
          </a:bodyPr>
          <a:lstStyle>
            <a:lvl1pPr algn="l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978925"/>
            <a:ext cx="0" cy="4879075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5741158" y="6619164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071351" y="4418049"/>
            <a:ext cx="10065224" cy="897754"/>
          </a:xfrm>
        </p:spPr>
        <p:txBody>
          <a:bodyPr>
            <a:noAutofit/>
          </a:bodyPr>
          <a:lstStyle>
            <a:lvl1pPr marL="0" indent="0" algn="l">
              <a:buNone/>
              <a:defRPr sz="2800" i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096000" y="5557903"/>
            <a:ext cx="5040313" cy="528998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2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2183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5328000" cy="3906435"/>
          </a:xfrm>
        </p:spPr>
        <p:txBody>
          <a:bodyPr>
            <a:noAutofit/>
          </a:bodyPr>
          <a:lstStyle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2250" y="1825625"/>
            <a:ext cx="5328000" cy="3906435"/>
          </a:xfrm>
        </p:spPr>
        <p:txBody>
          <a:bodyPr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67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6"/>
            <a:ext cx="3358489" cy="3763134"/>
          </a:xfrm>
        </p:spPr>
        <p:txBody>
          <a:bodyPr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604979" y="1825625"/>
            <a:ext cx="3358489" cy="3763134"/>
          </a:xfrm>
        </p:spPr>
        <p:txBody>
          <a:bodyPr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8371761" y="1825625"/>
            <a:ext cx="3358489" cy="3763134"/>
          </a:xfrm>
        </p:spPr>
        <p:txBody>
          <a:bodyPr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7101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97331"/>
          </a:xfrm>
        </p:spPr>
        <p:txBody>
          <a:bodyPr wrap="square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noFill/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7331"/>
          </a:xfrm>
        </p:spPr>
        <p:txBody>
          <a:bodyPr wrap="square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694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301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59635" y="-59635"/>
            <a:ext cx="6155635" cy="6983896"/>
          </a:xfrm>
          <a:solidFill>
            <a:schemeClr val="bg2"/>
          </a:solidFill>
          <a:ln w="28575">
            <a:solidFill>
              <a:schemeClr val="accent5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214048" y="1992573"/>
            <a:ext cx="8550322" cy="361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447" y="743802"/>
            <a:ext cx="544923" cy="54492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8331" y="1992572"/>
            <a:ext cx="8226040" cy="3616657"/>
          </a:xfrm>
          <a:solidFill>
            <a:schemeClr val="bg1"/>
          </a:solidFill>
        </p:spPr>
        <p:txBody>
          <a:bodyPr lIns="360000" tIns="360000" rIns="360000" bIns="360000" anchor="ctr" anchorCtr="0">
            <a:noAutofit/>
          </a:bodyPr>
          <a:lstStyle>
            <a:lvl1pPr marL="0" indent="0">
              <a:buFontTx/>
              <a:buNone/>
              <a:defRPr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40629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 (half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7056" y="1825625"/>
            <a:ext cx="4926841" cy="3769957"/>
          </a:xfrm>
        </p:spPr>
        <p:txBody>
          <a:bodyPr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817056" y="482860"/>
            <a:ext cx="4669266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46383" y="-46383"/>
            <a:ext cx="6142383" cy="6964017"/>
          </a:xfrm>
          <a:solidFill>
            <a:schemeClr val="bg2"/>
          </a:solidFill>
          <a:ln w="28575">
            <a:solidFill>
              <a:schemeClr val="accent5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20344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70722" y="2284667"/>
            <a:ext cx="3141663" cy="2090737"/>
          </a:xfrm>
          <a:solidFill>
            <a:schemeClr val="bg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901451" y="2284668"/>
            <a:ext cx="3141663" cy="2090737"/>
          </a:xfrm>
          <a:solidFill>
            <a:schemeClr val="bg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436086" y="2284667"/>
            <a:ext cx="3141663" cy="2090737"/>
          </a:xfrm>
          <a:solidFill>
            <a:schemeClr val="bg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06774" y="4038684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4672139" y="4041944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8137503" y="4037437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0107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713869" y="2159957"/>
            <a:ext cx="2461591" cy="1638158"/>
          </a:xfrm>
          <a:solidFill>
            <a:schemeClr val="bg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713868" y="3968881"/>
            <a:ext cx="2461591" cy="1638158"/>
          </a:xfrm>
          <a:solidFill>
            <a:schemeClr val="bg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324547" y="2159956"/>
            <a:ext cx="2461593" cy="1638159"/>
          </a:xfrm>
          <a:solidFill>
            <a:schemeClr val="bg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935227" y="3968880"/>
            <a:ext cx="2520000" cy="1638158"/>
          </a:xfrm>
          <a:noFill/>
        </p:spPr>
        <p:txBody>
          <a:bodyPr tIns="90000"/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033617" y="2159957"/>
            <a:ext cx="2520000" cy="1638159"/>
          </a:xfrm>
          <a:noFill/>
        </p:spPr>
        <p:txBody>
          <a:bodyPr tIns="90000"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324549" y="3968880"/>
            <a:ext cx="2461591" cy="1638158"/>
          </a:xfrm>
          <a:solidFill>
            <a:schemeClr val="bg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033617" y="3968881"/>
            <a:ext cx="2520000" cy="1638158"/>
          </a:xfrm>
          <a:noFill/>
        </p:spPr>
        <p:txBody>
          <a:bodyPr tIns="90000"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8966322" y="2159956"/>
            <a:ext cx="2520000" cy="1638159"/>
          </a:xfrm>
          <a:noFill/>
        </p:spPr>
        <p:txBody>
          <a:bodyPr tIns="90000"/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85566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solidFill>
            <a:schemeClr val="bg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46643"/>
            <a:ext cx="10515600" cy="782357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38200" y="3630613"/>
            <a:ext cx="10515600" cy="20351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7746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118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50288"/>
            <a:ext cx="12192000" cy="50183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07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0" y="1078174"/>
            <a:ext cx="12192000" cy="2890800"/>
          </a:xfrm>
          <a:prstGeom prst="rect">
            <a:avLst/>
          </a:prstGeom>
          <a:solidFill>
            <a:srgbClr val="035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33" y="258042"/>
            <a:ext cx="1659793" cy="11524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71350" y="1992572"/>
            <a:ext cx="10065224" cy="872647"/>
          </a:xfrm>
        </p:spPr>
        <p:txBody>
          <a:bodyPr anchor="t">
            <a:normAutofit/>
          </a:bodyPr>
          <a:lstStyle>
            <a:lvl1pPr algn="l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978925"/>
            <a:ext cx="0" cy="4879075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5741158" y="6619164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071351" y="3067468"/>
            <a:ext cx="10065224" cy="897754"/>
          </a:xfrm>
        </p:spPr>
        <p:txBody>
          <a:bodyPr>
            <a:noAutofit/>
          </a:bodyPr>
          <a:lstStyle>
            <a:lvl1pPr marL="0" indent="0" algn="l">
              <a:buNone/>
              <a:defRPr sz="2800" i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096000" y="5783535"/>
            <a:ext cx="5040313" cy="528998"/>
          </a:xfrm>
        </p:spPr>
        <p:txBody>
          <a:bodyPr anchor="b" anchorCtr="0">
            <a:noAutofit/>
          </a:bodyPr>
          <a:lstStyle>
            <a:lvl1pPr marL="0" indent="0" algn="r">
              <a:buFontTx/>
              <a:buNone/>
              <a:defRPr sz="2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99858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02219"/>
            <a:ext cx="12192000" cy="605919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289" y="1078173"/>
            <a:ext cx="12197346" cy="5783239"/>
          </a:xfrm>
          <a:prstGeom prst="rect">
            <a:avLst/>
          </a:prstGeom>
          <a:solidFill>
            <a:srgbClr val="024EA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>
              <a:solidFill>
                <a:schemeClr val="accent4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07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71350" y="1992572"/>
            <a:ext cx="10065224" cy="2149523"/>
          </a:xfrm>
        </p:spPr>
        <p:txBody>
          <a:bodyPr wrap="none" anchor="t">
            <a:noAutofit/>
          </a:bodyPr>
          <a:lstStyle>
            <a:lvl1pPr algn="l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978925"/>
            <a:ext cx="0" cy="4879075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5741158" y="6619164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071351" y="4418049"/>
            <a:ext cx="10065224" cy="897754"/>
          </a:xfrm>
        </p:spPr>
        <p:txBody>
          <a:bodyPr wrap="none">
            <a:noAutofit/>
          </a:bodyPr>
          <a:lstStyle>
            <a:lvl1pPr marL="0" indent="0" algn="l">
              <a:buNone/>
              <a:defRPr sz="2800" i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33" y="258042"/>
            <a:ext cx="1659793" cy="1152460"/>
          </a:xfrm>
          <a:prstGeom prst="rect">
            <a:avLst/>
          </a:prstGeom>
        </p:spPr>
      </p:pic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096000" y="5557903"/>
            <a:ext cx="5040313" cy="528998"/>
          </a:xfrm>
        </p:spPr>
        <p:txBody>
          <a:bodyPr wrap="none">
            <a:noAutofit/>
          </a:bodyPr>
          <a:lstStyle>
            <a:lvl1pPr marL="0" indent="0" algn="r">
              <a:buFontTx/>
              <a:buNone/>
              <a:defRPr sz="2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44287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5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0189" y="1122363"/>
            <a:ext cx="10676038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0189" y="3602038"/>
            <a:ext cx="10676038" cy="165576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6C79FD-C571-418B-AB0F-5EE936C8527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0"/>
            <a:ext cx="0" cy="329593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7715" y="6045257"/>
            <a:ext cx="1718512" cy="45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99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852" y="6045865"/>
            <a:ext cx="1716200" cy="45054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329593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070189" y="3602038"/>
            <a:ext cx="10156297" cy="165576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250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92000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1240348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2362711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38200" y="4160826"/>
            <a:ext cx="10889439" cy="162014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604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92000" cy="3428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1240348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236271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38200" y="4160826"/>
            <a:ext cx="10889439" cy="162014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8339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05699" cy="388190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defRPr/>
            </a:lvl1pPr>
            <a:lvl2pPr>
              <a:lnSpc>
                <a:spcPct val="100000"/>
              </a:lnSpc>
              <a:spcAft>
                <a:spcPts val="1800"/>
              </a:spcAft>
              <a:defRPr/>
            </a:lvl2pPr>
            <a:lvl3pPr>
              <a:lnSpc>
                <a:spcPct val="100000"/>
              </a:lnSpc>
              <a:spcAft>
                <a:spcPts val="1800"/>
              </a:spcAft>
              <a:defRPr/>
            </a:lvl3pPr>
            <a:lvl4pPr>
              <a:lnSpc>
                <a:spcPct val="100000"/>
              </a:lnSpc>
              <a:spcAft>
                <a:spcPts val="1800"/>
              </a:spcAft>
              <a:defRPr/>
            </a:lvl4pPr>
            <a:lvl5pPr>
              <a:lnSpc>
                <a:spcPct val="100000"/>
              </a:lnSpc>
              <a:spcAft>
                <a:spcPts val="1800"/>
              </a:spcAft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234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5328000" cy="3906435"/>
          </a:xfrm>
        </p:spPr>
        <p:txBody>
          <a:bodyPr>
            <a:noAutofit/>
          </a:bodyPr>
          <a:lstStyle>
            <a:lvl1pPr>
              <a:spcAft>
                <a:spcPts val="1800"/>
              </a:spcAft>
              <a:defRPr/>
            </a:lvl1pPr>
            <a:lvl2pPr>
              <a:spcAft>
                <a:spcPts val="1800"/>
              </a:spcAft>
              <a:defRPr/>
            </a:lvl2pPr>
            <a:lvl3pPr>
              <a:spcAft>
                <a:spcPts val="1800"/>
              </a:spcAft>
              <a:defRPr/>
            </a:lvl3pPr>
            <a:lvl4pPr>
              <a:spcAft>
                <a:spcPts val="1800"/>
              </a:spcAft>
              <a:defRPr/>
            </a:lvl4pPr>
            <a:lvl5pPr>
              <a:spcAft>
                <a:spcPts val="1800"/>
              </a:spcAft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2250" y="1825625"/>
            <a:ext cx="5328000" cy="3906435"/>
          </a:xfrm>
          <a:noFill/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383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81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1312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C79FD-C571-418B-AB0F-5EE936C8527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852" y="6045988"/>
            <a:ext cx="1715733" cy="45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20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2" r:id="rId2"/>
    <p:sldLayoutId id="2147483657" r:id="rId3"/>
    <p:sldLayoutId id="2147483649" r:id="rId4"/>
    <p:sldLayoutId id="2147483651" r:id="rId5"/>
    <p:sldLayoutId id="2147483669" r:id="rId6"/>
    <p:sldLayoutId id="2147483670" r:id="rId7"/>
    <p:sldLayoutId id="2147483650" r:id="rId8"/>
    <p:sldLayoutId id="2147483660" r:id="rId9"/>
    <p:sldLayoutId id="2147483652" r:id="rId10"/>
    <p:sldLayoutId id="2147483661" r:id="rId11"/>
    <p:sldLayoutId id="2147483653" r:id="rId12"/>
    <p:sldLayoutId id="2147483654" r:id="rId13"/>
    <p:sldLayoutId id="2147483659" r:id="rId14"/>
    <p:sldLayoutId id="2147483658" r:id="rId15"/>
    <p:sldLayoutId id="2147483666" r:id="rId16"/>
    <p:sldLayoutId id="2147483667" r:id="rId17"/>
    <p:sldLayoutId id="2147483668" r:id="rId18"/>
    <p:sldLayoutId id="2147483655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80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800"/>
        </a:spcAft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8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8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mailto:estat-gisco@ec.europa.eu" TargetMode="Externa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4800" dirty="0" smtClean="0"/>
              <a:t>Pan </a:t>
            </a:r>
            <a:r>
              <a:rPr lang="en-GB" sz="4800" dirty="0" smtClean="0"/>
              <a:t>European </a:t>
            </a:r>
            <a:r>
              <a:rPr lang="en-GB" sz="4800" dirty="0" smtClean="0"/>
              <a:t>reference data</a:t>
            </a:r>
            <a:br>
              <a:rPr lang="en-GB" sz="4800" dirty="0" smtClean="0"/>
            </a:br>
            <a:r>
              <a:rPr lang="en-GB" sz="4000" dirty="0"/>
              <a:t>Core Reference Data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063388" y="4924648"/>
            <a:ext cx="10065224" cy="897754"/>
          </a:xfrm>
        </p:spPr>
        <p:txBody>
          <a:bodyPr/>
          <a:lstStyle/>
          <a:p>
            <a:r>
              <a:rPr lang="en-GB" dirty="0" smtClean="0"/>
              <a:t>ESTAT </a:t>
            </a:r>
            <a:r>
              <a:rPr lang="en-GB" dirty="0" smtClean="0"/>
              <a:t>–E4 – Hannes I. Reuter  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43000" y="5752636"/>
            <a:ext cx="5040313" cy="528998"/>
          </a:xfrm>
        </p:spPr>
        <p:txBody>
          <a:bodyPr/>
          <a:lstStyle/>
          <a:p>
            <a:pPr algn="l"/>
            <a:r>
              <a:rPr lang="en-GB" dirty="0" smtClean="0"/>
              <a:t>ESTAT-GISCO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137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can Member States contribute?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722" y="1834705"/>
            <a:ext cx="9240078" cy="4290791"/>
          </a:xfrm>
        </p:spPr>
        <p:txBody>
          <a:bodyPr/>
          <a:lstStyle/>
          <a:p>
            <a:pPr lvl="0"/>
            <a:r>
              <a:rPr lang="en-GB" sz="2000" dirty="0"/>
              <a:t>Enhance Quality beyond INSPIRE requirements: scale, thematic coverage, temporal </a:t>
            </a:r>
            <a:r>
              <a:rPr lang="en-GB" sz="2000" dirty="0" smtClean="0"/>
              <a:t>coherence, cross theme correspondence (Parcel,BD,AD,AU,SU);</a:t>
            </a:r>
            <a:endParaRPr lang="en-GB" sz="2000" dirty="0"/>
          </a:p>
          <a:p>
            <a:pPr lvl="0"/>
            <a:r>
              <a:rPr lang="en-GB" sz="2000" dirty="0"/>
              <a:t>Favourable Access and use conditions: open data, reasonable fees and rights to re-disseminate</a:t>
            </a:r>
            <a:r>
              <a:rPr lang="en-GB" sz="2000" dirty="0" smtClean="0"/>
              <a:t>;</a:t>
            </a:r>
            <a:endParaRPr lang="en-GB" sz="2000" dirty="0"/>
          </a:p>
          <a:p>
            <a:pPr lvl="0"/>
            <a:r>
              <a:rPr lang="en-GB" sz="2000" dirty="0"/>
              <a:t>Increase Reactivity: speed at which new data requirements from EU services can be </a:t>
            </a:r>
            <a:r>
              <a:rPr lang="en-GB" sz="2000" dirty="0" smtClean="0"/>
              <a:t>met (INSPIRE/UNGGIM:Europe);</a:t>
            </a:r>
            <a:endParaRPr lang="en-GB" sz="2000" dirty="0"/>
          </a:p>
          <a:p>
            <a:pPr lvl="0"/>
            <a:r>
              <a:rPr lang="en-GB" sz="2000" dirty="0"/>
              <a:t>Better Harmonisation: differences in the implementation and interpretation of </a:t>
            </a:r>
            <a:r>
              <a:rPr lang="en-GB" sz="2000" dirty="0" smtClean="0"/>
              <a:t>INSPIRE </a:t>
            </a:r>
            <a:r>
              <a:rPr lang="en-GB" sz="2000" dirty="0"/>
              <a:t>make the compilation of pan-EU products difficult without further harmonisation work;</a:t>
            </a:r>
          </a:p>
          <a:p>
            <a:pPr lvl="0"/>
            <a:r>
              <a:rPr lang="en-GB" sz="2000" dirty="0"/>
              <a:t>Ensure Availability of download </a:t>
            </a:r>
            <a:r>
              <a:rPr lang="en-GB" sz="2000" dirty="0" smtClean="0"/>
              <a:t>services as-is and up to date services.</a:t>
            </a:r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4807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1903528" y="2231176"/>
            <a:ext cx="79208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LU" sz="4000" b="1" spc="-1" dirty="0">
                <a:solidFill>
                  <a:srgbClr val="0F5494"/>
                </a:solidFill>
                <a:latin typeface="Verdana"/>
              </a:rPr>
              <a:t>Thanks !</a:t>
            </a:r>
          </a:p>
          <a:p>
            <a:pPr>
              <a:lnSpc>
                <a:spcPct val="100000"/>
              </a:lnSpc>
            </a:pPr>
            <a:endParaRPr lang="fr-LU" sz="4000" spc="-1" dirty="0">
              <a:solidFill>
                <a:srgbClr val="0F5494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endParaRPr lang="fr-LU" sz="4000" spc="-1" dirty="0">
              <a:solidFill>
                <a:srgbClr val="0F5494"/>
              </a:solidFill>
              <a:latin typeface="Verdana"/>
            </a:endParaRPr>
          </a:p>
          <a:p>
            <a:r>
              <a:rPr lang="en-US" sz="4000" dirty="0">
                <a:hlinkClick r:id="rId2"/>
              </a:rPr>
              <a:t>estat-gisco@ec.europa.eu</a:t>
            </a:r>
            <a:endParaRPr lang="en-US" sz="4000" dirty="0"/>
          </a:p>
          <a:p>
            <a:pPr>
              <a:lnSpc>
                <a:spcPct val="100000"/>
              </a:lnSpc>
            </a:pPr>
            <a:endParaRPr lang="fr-LU" sz="4000" spc="-1" dirty="0">
              <a:latin typeface="Arial"/>
            </a:endParaRPr>
          </a:p>
        </p:txBody>
      </p:sp>
      <p:pic>
        <p:nvPicPr>
          <p:cNvPr id="198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897584" y="292172"/>
            <a:ext cx="1944000" cy="143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0814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Thank you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9575" y="4646435"/>
            <a:ext cx="8941016" cy="1853519"/>
          </a:xfrm>
        </p:spPr>
        <p:txBody>
          <a:bodyPr wrap="square" anchor="b" anchorCtr="0"/>
          <a:lstStyle/>
          <a:p>
            <a:r>
              <a:rPr lang="en-US" sz="1050" b="1" dirty="0"/>
              <a:t>© European Union </a:t>
            </a:r>
            <a:r>
              <a:rPr lang="en-US" sz="1050" b="1" dirty="0" smtClean="0"/>
              <a:t>2021</a:t>
            </a:r>
            <a:endParaRPr lang="en-US" sz="1050" b="1" dirty="0"/>
          </a:p>
          <a:p>
            <a:r>
              <a:rPr lang="en-US" sz="1050" dirty="0" smtClean="0"/>
              <a:t>Unless otherwise noted the reuse of this presentation is authorised under the </a:t>
            </a:r>
            <a:r>
              <a:rPr lang="en-US" sz="1050" dirty="0" smtClean="0">
                <a:hlinkClick r:id="rId3"/>
              </a:rPr>
              <a:t>CC BY 4.0 </a:t>
            </a:r>
            <a:r>
              <a:rPr lang="en-US" sz="1050" dirty="0"/>
              <a:t>license. For any use or reproduction of elements that are not owned by the EU, permission may need to be sought directly from the respective </a:t>
            </a:r>
            <a:r>
              <a:rPr lang="en-US" sz="1050" dirty="0" smtClean="0"/>
              <a:t>right holders.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4" y="4858246"/>
            <a:ext cx="1023496" cy="35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8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5868" y="435460"/>
            <a:ext cx="10515600" cy="782357"/>
          </a:xfrm>
        </p:spPr>
        <p:txBody>
          <a:bodyPr/>
          <a:lstStyle/>
          <a:p>
            <a:r>
              <a:rPr lang="en-GB" dirty="0" smtClean="0"/>
              <a:t>EC Geospatial Data Requirements (I)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071214" y="1687354"/>
            <a:ext cx="422316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Internal EC Consensus document outlining the EC needs for geospatial data  </a:t>
            </a:r>
          </a:p>
          <a:p>
            <a:r>
              <a:rPr lang="en-GB" sz="1400" b="1" dirty="0" smtClean="0"/>
              <a:t>(Document for information and not approval)</a:t>
            </a:r>
          </a:p>
          <a:p>
            <a:endParaRPr lang="en-GB" sz="1400" b="1" dirty="0" smtClean="0"/>
          </a:p>
          <a:p>
            <a:r>
              <a:rPr lang="en-GB" sz="1400" b="1" dirty="0" smtClean="0"/>
              <a:t>…</a:t>
            </a:r>
            <a:r>
              <a:rPr lang="en-GB" b="1" dirty="0"/>
              <a:t>to provide a consolidated and consistent overview of the European Commission user needs and set out cross-cutting and domain specific requirements of the European Commission for EU wide geospatial information and data products from Member States in support to Sustainable Development and other EU </a:t>
            </a:r>
            <a:r>
              <a:rPr lang="en-GB" b="1" dirty="0" smtClean="0"/>
              <a:t>policies…. </a:t>
            </a:r>
            <a:endParaRPr lang="en-GB" dirty="0"/>
          </a:p>
          <a:p>
            <a:endParaRPr lang="en-GB" sz="1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376" y="1419773"/>
            <a:ext cx="5447196" cy="4504082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764" y="1506344"/>
            <a:ext cx="4827524" cy="342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0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 smtClean="0"/>
              <a:t>Buildings </a:t>
            </a:r>
            <a:r>
              <a:rPr lang="en-GB" sz="1600" dirty="0"/>
              <a:t>(BU), </a:t>
            </a:r>
            <a:endParaRPr lang="en-GB" sz="1600" dirty="0" smtClean="0"/>
          </a:p>
          <a:p>
            <a:r>
              <a:rPr lang="en-GB" sz="1600" dirty="0" smtClean="0"/>
              <a:t>Cadastral </a:t>
            </a:r>
            <a:r>
              <a:rPr lang="en-GB" sz="1600" dirty="0"/>
              <a:t>Parcels (CP), </a:t>
            </a:r>
            <a:endParaRPr lang="en-GB" sz="1600" dirty="0" smtClean="0"/>
          </a:p>
          <a:p>
            <a:r>
              <a:rPr lang="en-GB" sz="1600" dirty="0" smtClean="0"/>
              <a:t>Addresses </a:t>
            </a:r>
            <a:r>
              <a:rPr lang="en-GB" sz="1600" dirty="0"/>
              <a:t>(AD), </a:t>
            </a:r>
            <a:endParaRPr lang="en-GB" sz="1600" dirty="0" smtClean="0"/>
          </a:p>
          <a:p>
            <a:r>
              <a:rPr lang="en-GB" sz="1600" dirty="0" smtClean="0"/>
              <a:t>Administrative </a:t>
            </a:r>
            <a:r>
              <a:rPr lang="en-GB" sz="1600" dirty="0"/>
              <a:t>units (AU), </a:t>
            </a:r>
            <a:endParaRPr lang="en-GB" sz="1600" dirty="0" smtClean="0"/>
          </a:p>
          <a:p>
            <a:r>
              <a:rPr lang="en-GB" sz="1600" dirty="0" smtClean="0"/>
              <a:t>Statistical </a:t>
            </a:r>
            <a:r>
              <a:rPr lang="en-GB" sz="1600" dirty="0"/>
              <a:t>Units (SU), </a:t>
            </a:r>
            <a:endParaRPr lang="en-GB" sz="1600" dirty="0" smtClean="0"/>
          </a:p>
          <a:p>
            <a:r>
              <a:rPr lang="en-GB" sz="1600" dirty="0" smtClean="0"/>
              <a:t>Transport </a:t>
            </a:r>
            <a:r>
              <a:rPr lang="en-GB" sz="1600" dirty="0"/>
              <a:t>Networks (TN), </a:t>
            </a:r>
            <a:endParaRPr lang="en-GB" sz="1600" dirty="0" smtClean="0"/>
          </a:p>
          <a:p>
            <a:r>
              <a:rPr lang="en-GB" sz="1600" dirty="0" smtClean="0"/>
              <a:t>Land </a:t>
            </a:r>
            <a:r>
              <a:rPr lang="en-GB" sz="1600" dirty="0"/>
              <a:t>Parcel Information System (</a:t>
            </a:r>
            <a:r>
              <a:rPr lang="en-GB" sz="1600" dirty="0" smtClean="0"/>
              <a:t>LPIS) </a:t>
            </a:r>
          </a:p>
          <a:p>
            <a:r>
              <a:rPr lang="en-GB" sz="1600" dirty="0" smtClean="0"/>
              <a:t>Postal </a:t>
            </a:r>
            <a:r>
              <a:rPr lang="en-GB" sz="1600" dirty="0"/>
              <a:t>Codes (</a:t>
            </a:r>
            <a:r>
              <a:rPr lang="en-GB" sz="1600" dirty="0" smtClean="0"/>
              <a:t>PC)</a:t>
            </a:r>
          </a:p>
          <a:p>
            <a:r>
              <a:rPr lang="en-GB" sz="1600" dirty="0"/>
              <a:t>Utility and governmental </a:t>
            </a:r>
            <a:r>
              <a:rPr lang="en-GB" sz="1600" dirty="0" smtClean="0"/>
              <a:t>services (US)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248" y="384537"/>
            <a:ext cx="10515600" cy="782357"/>
          </a:xfrm>
        </p:spPr>
        <p:txBody>
          <a:bodyPr/>
          <a:lstStyle/>
          <a:p>
            <a:pPr algn="ctr"/>
            <a:r>
              <a:rPr lang="en-GB" dirty="0"/>
              <a:t>EC Geospatial Data Requirements (</a:t>
            </a:r>
            <a:r>
              <a:rPr lang="en-GB" dirty="0" smtClean="0"/>
              <a:t>II)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6291048" y="1546167"/>
            <a:ext cx="4972050" cy="3679883"/>
            <a:chOff x="6291048" y="1546167"/>
            <a:chExt cx="4972050" cy="367988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91048" y="1825625"/>
              <a:ext cx="4972050" cy="340042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0745598" y="1546167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PC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34225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Requirements for </a:t>
            </a:r>
            <a:r>
              <a:rPr lang="en-GB" dirty="0" smtClean="0"/>
              <a:t>data </a:t>
            </a:r>
            <a:r>
              <a:rPr lang="en-GB" dirty="0"/>
              <a:t>themes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Unique and persistent </a:t>
            </a:r>
            <a:r>
              <a:rPr lang="en-GB" dirty="0" smtClean="0"/>
              <a:t>identifier</a:t>
            </a:r>
          </a:p>
          <a:p>
            <a:r>
              <a:rPr lang="en-GB" dirty="0"/>
              <a:t>full geographic extent of the territory </a:t>
            </a:r>
            <a:endParaRPr lang="en-GB" dirty="0" smtClean="0"/>
          </a:p>
          <a:p>
            <a:r>
              <a:rPr lang="en-GB" dirty="0"/>
              <a:t>at the scale </a:t>
            </a:r>
            <a:r>
              <a:rPr lang="en-GB" dirty="0" smtClean="0"/>
              <a:t>~1</a:t>
            </a:r>
            <a:r>
              <a:rPr lang="en-GB" dirty="0"/>
              <a:t>: 5000-10.000</a:t>
            </a:r>
            <a:endParaRPr lang="en-GB" dirty="0" smtClean="0"/>
          </a:p>
          <a:p>
            <a:r>
              <a:rPr lang="en-GB" dirty="0" smtClean="0"/>
              <a:t>update frequency (incremental) should </a:t>
            </a:r>
            <a:r>
              <a:rPr lang="en-GB" dirty="0"/>
              <a:t>be </a:t>
            </a:r>
            <a:r>
              <a:rPr lang="en-GB" dirty="0" smtClean="0"/>
              <a:t>once a </a:t>
            </a:r>
            <a:r>
              <a:rPr lang="en-GB" dirty="0"/>
              <a:t>year or better</a:t>
            </a:r>
            <a:endParaRPr lang="en-GB" dirty="0" smtClean="0"/>
          </a:p>
          <a:p>
            <a:r>
              <a:rPr lang="en-GB" dirty="0" smtClean="0"/>
              <a:t>INSPIRE </a:t>
            </a:r>
            <a:r>
              <a:rPr lang="en-GB" dirty="0"/>
              <a:t>mechanism of life-cycle attributes and </a:t>
            </a:r>
            <a:r>
              <a:rPr lang="en-GB" dirty="0" smtClean="0"/>
              <a:t>versioning / Update only for the future</a:t>
            </a:r>
          </a:p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70722" y="5720840"/>
            <a:ext cx="3765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rgbClr val="FF0000"/>
                </a:solidFill>
              </a:rPr>
              <a:t>IN</a:t>
            </a:r>
            <a:r>
              <a:rPr lang="en-GB" sz="4000" dirty="0" smtClean="0"/>
              <a:t>, </a:t>
            </a:r>
            <a:r>
              <a:rPr lang="en-GB" sz="4000" dirty="0" smtClean="0">
                <a:solidFill>
                  <a:srgbClr val="FFC000"/>
                </a:solidFill>
              </a:rPr>
              <a:t>AG</a:t>
            </a:r>
            <a:r>
              <a:rPr lang="en-GB" sz="4000" dirty="0" smtClean="0"/>
              <a:t> , </a:t>
            </a:r>
            <a:r>
              <a:rPr lang="en-GB" sz="4000" dirty="0" smtClean="0">
                <a:solidFill>
                  <a:srgbClr val="FFFF00"/>
                </a:solidFill>
              </a:rPr>
              <a:t>QA</a:t>
            </a:r>
            <a:r>
              <a:rPr lang="en-GB" sz="4000" dirty="0" smtClean="0"/>
              <a:t>, </a:t>
            </a:r>
            <a:r>
              <a:rPr lang="en-GB" sz="4000" dirty="0" smtClean="0">
                <a:solidFill>
                  <a:srgbClr val="92D050"/>
                </a:solidFill>
              </a:rPr>
              <a:t>DI</a:t>
            </a:r>
            <a:endParaRPr lang="en-GB" sz="4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95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EC Geospatial Data Requirements (</a:t>
            </a:r>
            <a:r>
              <a:rPr lang="en-GB" dirty="0" smtClean="0"/>
              <a:t>III)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970" y="1351278"/>
            <a:ext cx="4433068" cy="5051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6265" y="1351277"/>
            <a:ext cx="4367296" cy="50513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87120" y="1595120"/>
            <a:ext cx="13644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BE" b="1" dirty="0" smtClean="0"/>
              <a:t>Healthcare</a:t>
            </a:r>
            <a:endParaRPr lang="en-GB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50560" y="1573032"/>
            <a:ext cx="13003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BE" b="1" dirty="0" err="1" smtClean="0"/>
              <a:t>Education</a:t>
            </a:r>
            <a:endParaRPr lang="en-GB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87861" y="6402606"/>
            <a:ext cx="6816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https://ec.europa.eu/eurostat/web/gisco/geodata/reference-data/healthcare-services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888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92D050"/>
                </a:solidFill>
              </a:rPr>
              <a:t>DI</a:t>
            </a:r>
          </a:p>
        </p:txBody>
      </p:sp>
      <p:sp>
        <p:nvSpPr>
          <p:cNvPr id="9" name="Rectangle 8"/>
          <p:cNvSpPr/>
          <p:nvPr/>
        </p:nvSpPr>
        <p:spPr>
          <a:xfrm>
            <a:off x="224639" y="129603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 smtClean="0">
                <a:solidFill>
                  <a:srgbClr val="00B050"/>
                </a:solidFill>
              </a:rPr>
              <a:t>DI</a:t>
            </a:r>
            <a:endParaRPr lang="en-GB" sz="3600" b="1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17856" y="1351277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rgbClr val="FFFF00"/>
                </a:solidFill>
              </a:rPr>
              <a:t>QA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99887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EC Geospatial Data Requirements (</a:t>
            </a:r>
            <a:r>
              <a:rPr lang="en-GB" dirty="0" smtClean="0"/>
              <a:t>IV)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4927833" y="1265217"/>
            <a:ext cx="2801955" cy="4549001"/>
            <a:chOff x="8246226" y="32662"/>
            <a:chExt cx="3599411" cy="5099168"/>
          </a:xfrm>
        </p:grpSpPr>
        <p:pic>
          <p:nvPicPr>
            <p:cNvPr id="5" name="Content Placeholder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6226" y="32662"/>
              <a:ext cx="3599411" cy="50991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289500" y="435586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AU</a:t>
              </a:r>
              <a:endParaRPr lang="en-GB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7330" y="1507834"/>
            <a:ext cx="3817921" cy="3488115"/>
            <a:chOff x="838199" y="1632787"/>
            <a:chExt cx="5073794" cy="45174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99" y="1632787"/>
              <a:ext cx="5073794" cy="451748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430684" y="276046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AD</a:t>
              </a:r>
              <a:endParaRPr lang="en-GB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370" y="1333087"/>
            <a:ext cx="3984923" cy="366286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108988" y="3408647"/>
            <a:ext cx="3174603" cy="3174603"/>
            <a:chOff x="1108988" y="3408647"/>
            <a:chExt cx="3174603" cy="31746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88" y="3408647"/>
              <a:ext cx="3174603" cy="317460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464284" y="4062084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GRID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85393" y="4430444"/>
            <a:ext cx="3695179" cy="2206825"/>
            <a:chOff x="4985393" y="4430444"/>
            <a:chExt cx="3695179" cy="2206825"/>
          </a:xfrm>
        </p:grpSpPr>
        <p:pic>
          <p:nvPicPr>
            <p:cNvPr id="12" name="Picture 2" descr="buildings_be_3regions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5393" y="4430444"/>
              <a:ext cx="3695179" cy="2177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7963593" y="6267937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BD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46043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_AP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0722" y="1071254"/>
            <a:ext cx="9944396" cy="528336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EC Geospatial Data Requirements </a:t>
            </a:r>
            <a:r>
              <a:rPr lang="en-GB" dirty="0" smtClean="0"/>
              <a:t>(V)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0910042" y="323108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rgbClr val="FFFF00"/>
                </a:solidFill>
              </a:rPr>
              <a:t>QA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15154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825625"/>
            <a:ext cx="6934201" cy="3881904"/>
          </a:xfrm>
        </p:spPr>
        <p:txBody>
          <a:bodyPr/>
          <a:lstStyle/>
          <a:p>
            <a:r>
              <a:rPr lang="en-GB" dirty="0" smtClean="0"/>
              <a:t>Document presented to INSPIRE Working Group, HVD and similar</a:t>
            </a:r>
          </a:p>
          <a:p>
            <a:r>
              <a:rPr lang="en-GB" b="1" dirty="0" smtClean="0"/>
              <a:t>Approved by the COGI ISG in 2020 </a:t>
            </a:r>
          </a:p>
          <a:p>
            <a:r>
              <a:rPr lang="en-GB" dirty="0" smtClean="0"/>
              <a:t>Implementation of Compilation started –</a:t>
            </a:r>
          </a:p>
          <a:p>
            <a:r>
              <a:rPr lang="en-GB" dirty="0" smtClean="0"/>
              <a:t>AD, AU, POI (Healthcare and Education)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Core Reference Data Summary</a:t>
            </a:r>
            <a:endParaRPr lang="en-GB" dirty="0"/>
          </a:p>
        </p:txBody>
      </p:sp>
      <p:pic>
        <p:nvPicPr>
          <p:cNvPr id="5" name="Picture 2" descr="buildings_be_3regio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732" y="3798992"/>
            <a:ext cx="3695179" cy="21777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732" y="482860"/>
            <a:ext cx="3724711" cy="28505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61889" y="108055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361888" y="378440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867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672" y="1601181"/>
            <a:ext cx="10905699" cy="388190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 smtClean="0"/>
              <a:t>Metadata:</a:t>
            </a:r>
          </a:p>
          <a:p>
            <a:pPr lvl="1">
              <a:spcAft>
                <a:spcPts val="600"/>
              </a:spcAft>
            </a:pPr>
            <a:r>
              <a:rPr lang="en-GB" dirty="0" smtClean="0"/>
              <a:t>Datasets exists but are not </a:t>
            </a:r>
            <a:r>
              <a:rPr lang="en-GB" dirty="0"/>
              <a:t>documented - Hard to </a:t>
            </a:r>
            <a:r>
              <a:rPr lang="en-GB" dirty="0" smtClean="0"/>
              <a:t>find outside organisation</a:t>
            </a:r>
            <a:endParaRPr lang="en-GB" dirty="0"/>
          </a:p>
          <a:p>
            <a:pPr lvl="1">
              <a:spcAft>
                <a:spcPts val="600"/>
              </a:spcAft>
            </a:pPr>
            <a:r>
              <a:rPr lang="en-GB" dirty="0" smtClean="0"/>
              <a:t>Data exists locally by not centrally        – Hard to find without country knowledge</a:t>
            </a:r>
          </a:p>
          <a:p>
            <a:pPr>
              <a:spcAft>
                <a:spcPts val="600"/>
              </a:spcAft>
            </a:pPr>
            <a:r>
              <a:rPr lang="en-GB" dirty="0" smtClean="0"/>
              <a:t>Data</a:t>
            </a:r>
          </a:p>
          <a:p>
            <a:pPr lvl="1">
              <a:spcAft>
                <a:spcPts val="600"/>
              </a:spcAft>
            </a:pPr>
            <a:r>
              <a:rPr lang="en-GB" dirty="0" smtClean="0"/>
              <a:t>INSPIRE allowed us to request and easily ingest data into GISCO INSPIRE Database Schema</a:t>
            </a:r>
          </a:p>
          <a:p>
            <a:pPr lvl="1">
              <a:spcAft>
                <a:spcPts val="600"/>
              </a:spcAft>
            </a:pPr>
            <a:r>
              <a:rPr lang="en-GB" dirty="0" smtClean="0"/>
              <a:t>Various scales/ Data is outdated / several repositories of the same dataset – Who is the Master  ? </a:t>
            </a:r>
          </a:p>
          <a:p>
            <a:pPr lvl="1">
              <a:spcAft>
                <a:spcPts val="600"/>
              </a:spcAft>
            </a:pPr>
            <a:r>
              <a:rPr lang="en-GB" dirty="0" smtClean="0"/>
              <a:t>Formats INSPIRE+OpenData – Richness and timeliness of data</a:t>
            </a:r>
          </a:p>
          <a:p>
            <a:pPr lvl="1">
              <a:spcAft>
                <a:spcPts val="600"/>
              </a:spcAft>
            </a:pPr>
            <a:r>
              <a:rPr lang="en-GB" dirty="0" smtClean="0"/>
              <a:t>Data is not complete, no cross checking across </a:t>
            </a:r>
            <a:r>
              <a:rPr lang="en-GB" dirty="0" smtClean="0"/>
              <a:t>datasets / themes</a:t>
            </a:r>
            <a:endParaRPr lang="en-GB" dirty="0" smtClean="0"/>
          </a:p>
          <a:p>
            <a:pPr lvl="1">
              <a:spcAft>
                <a:spcPts val="600"/>
              </a:spcAft>
            </a:pPr>
            <a:r>
              <a:rPr lang="en-GB" dirty="0" smtClean="0"/>
              <a:t>Member states welcomed feedback on issues observed</a:t>
            </a:r>
          </a:p>
          <a:p>
            <a:pPr lvl="1">
              <a:spcAft>
                <a:spcPts val="600"/>
              </a:spcAft>
            </a:pPr>
            <a:r>
              <a:rPr lang="en-GB" dirty="0" smtClean="0"/>
              <a:t>Restrictive </a:t>
            </a:r>
            <a:r>
              <a:rPr lang="en-GB" dirty="0"/>
              <a:t>Licence / Access restrictions</a:t>
            </a:r>
            <a:endParaRPr lang="en-GB" dirty="0" smtClean="0"/>
          </a:p>
          <a:p>
            <a:pPr marL="457200" lvl="1" indent="0">
              <a:spcAft>
                <a:spcPts val="600"/>
              </a:spcAft>
              <a:buNone/>
            </a:pPr>
            <a:endParaRPr lang="en-GB" dirty="0" smtClean="0"/>
          </a:p>
          <a:p>
            <a:pPr>
              <a:spcAft>
                <a:spcPts val="600"/>
              </a:spcAft>
            </a:pPr>
            <a:endParaRPr lang="en-GB" dirty="0" smtClean="0"/>
          </a:p>
          <a:p>
            <a:pPr>
              <a:spcAft>
                <a:spcPts val="600"/>
              </a:spcAft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Issues observed		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231" y="207288"/>
            <a:ext cx="3676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1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C colour scheme">
      <a:dk1>
        <a:srgbClr val="4D4D4D"/>
      </a:dk1>
      <a:lt1>
        <a:srgbClr val="FFFFFF"/>
      </a:lt1>
      <a:dk2>
        <a:srgbClr val="034EA2"/>
      </a:dk2>
      <a:lt2>
        <a:srgbClr val="D3E8F9"/>
      </a:lt2>
      <a:accent1>
        <a:srgbClr val="1E858B"/>
      </a:accent1>
      <a:accent2>
        <a:srgbClr val="4BC5DE"/>
      </a:accent2>
      <a:accent3>
        <a:srgbClr val="1EC08A"/>
      </a:accent3>
      <a:accent4>
        <a:srgbClr val="ED8D2F"/>
      </a:accent4>
      <a:accent5>
        <a:srgbClr val="FFC000"/>
      </a:accent5>
      <a:accent6>
        <a:srgbClr val="E76C53"/>
      </a:accent6>
      <a:hlink>
        <a:srgbClr val="0563C1"/>
      </a:hlink>
      <a:folHlink>
        <a:srgbClr val="24337E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_Corporate_PPT_Template" id="{9E25CBC4-264C-4E5F-8DDF-C73C2B944108}" vid="{63966CC3-CC63-46CF-BE8C-07ABBDCD62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273</TotalTime>
  <Words>538</Words>
  <Application>Microsoft Office PowerPoint</Application>
  <PresentationFormat>Widescreen</PresentationFormat>
  <Paragraphs>78</Paragraphs>
  <Slides>12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Verdana</vt:lpstr>
      <vt:lpstr>Office Theme</vt:lpstr>
      <vt:lpstr>Pan European reference data Core Reference Data </vt:lpstr>
      <vt:lpstr>EC Geospatial Data Requirements (I)</vt:lpstr>
      <vt:lpstr>EC Geospatial Data Requirements (II)</vt:lpstr>
      <vt:lpstr>General Requirements for data themes</vt:lpstr>
      <vt:lpstr>EC Geospatial Data Requirements (III)</vt:lpstr>
      <vt:lpstr>EC Geospatial Data Requirements (IV)</vt:lpstr>
      <vt:lpstr>EC Geospatial Data Requirements (V)</vt:lpstr>
      <vt:lpstr>Core Reference Data Summary</vt:lpstr>
      <vt:lpstr>Issues observed  </vt:lpstr>
      <vt:lpstr>How can Member States contribute? </vt:lpstr>
      <vt:lpstr>PowerPoint Presentation</vt:lpstr>
      <vt:lpstr>Thank you</vt:lpstr>
    </vt:vector>
  </TitlesOfParts>
  <Company>European Commission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REUTER Hannes (ESTAT)</dc:creator>
  <cp:lastModifiedBy>REUTER Hannes (ESTAT)</cp:lastModifiedBy>
  <cp:revision>16</cp:revision>
  <dcterms:created xsi:type="dcterms:W3CDTF">2021-03-30T05:50:25Z</dcterms:created>
  <dcterms:modified xsi:type="dcterms:W3CDTF">2021-04-21T11:38:54Z</dcterms:modified>
</cp:coreProperties>
</file>